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4" r:id="rId2"/>
  </p:sldMasterIdLst>
  <p:notesMasterIdLst>
    <p:notesMasterId r:id="rId8"/>
  </p:notesMasterIdLst>
  <p:sldIdLst>
    <p:sldId id="1952" r:id="rId3"/>
    <p:sldId id="1962" r:id="rId4"/>
    <p:sldId id="1963" r:id="rId5"/>
    <p:sldId id="1964" r:id="rId6"/>
    <p:sldId id="269" r:id="rId7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</p14:sldIdLst>
        </p14:section>
        <p14:section name="Project Detailing" id="{AE277C95-68F2-4D3F-BE70-E85082A6F729}">
          <p14:sldIdLst>
            <p14:sldId id="1962"/>
            <p14:sldId id="1963"/>
            <p14:sldId id="1964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/>
  <p:cmAuthor id="2" name="Jagyan Prakash Mishra" initials="JPM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114" y="4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commentAuthors" Target="commentAuthor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t>06-11-2020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4780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5A8A1-DC91-404B-B6EF-9243D3169412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215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/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/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/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/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/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/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400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100"/>
            </a:lvl2pPr>
            <a:lvl3pPr marL="685800" indent="0">
              <a:buNone/>
              <a:defRPr sz="11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600" lvl="0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500" marR="0" lvl="1" indent="-22860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Blip>
                <a:blip r:embed="rId2"/>
              </a:buBlip>
              <a:defRPr/>
            </a:pPr>
            <a:r>
              <a:rPr lang="en-US"/>
              <a:t>Description</a:t>
            </a:r>
          </a:p>
          <a:p>
            <a:pPr marL="571500" lvl="1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600" lvl="0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500" marR="0" lvl="1" indent="-22860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Blip>
                <a:blip r:embed="rId2"/>
              </a:buBlip>
              <a:defRPr/>
            </a:pPr>
            <a:r>
              <a:rPr lang="en-US"/>
              <a:t>Description</a:t>
            </a:r>
          </a:p>
          <a:p>
            <a:pPr marL="571500" lvl="1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600" lvl="0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500" marR="0" lvl="1" indent="-22860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Blip>
                <a:blip r:embed="rId2"/>
              </a:buBlip>
              <a:defRPr/>
            </a:pPr>
            <a:r>
              <a:rPr lang="en-US"/>
              <a:t>Description</a:t>
            </a:r>
          </a:p>
          <a:p>
            <a:pPr marL="571500" lvl="1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100"/>
            </a:lvl2pPr>
            <a:lvl3pPr marL="685800" indent="0">
              <a:buNone/>
              <a:defRPr sz="11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900" indent="0">
              <a:buFont typeface="Arial" panose="020B0604020202020204" pitchFamily="34" charset="0"/>
              <a:buNone/>
              <a:defRPr sz="1000"/>
            </a:lvl2pPr>
            <a:lvl3pPr marL="685800" indent="0">
              <a:buFont typeface="Arial" panose="020B0604020202020204" pitchFamily="34" charset="0"/>
              <a:buNone/>
              <a:defRPr sz="1000"/>
            </a:lvl3pPr>
            <a:lvl4pPr marL="1028700" indent="0">
              <a:buFont typeface="Arial" panose="020B0604020202020204" pitchFamily="34" charset="0"/>
              <a:buNone/>
              <a:defRPr sz="1000"/>
            </a:lvl4pPr>
            <a:lvl5pPr marL="1371600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/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/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/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/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/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/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IN"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5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5" baseline="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anose="020B0604020202020204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anose="020B0604020202020204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anose="020B0604020202020204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anose="020B0604020202020204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50" indent="-171450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50" indent="-171450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50" indent="-171450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400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400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/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/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/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/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/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346" tIns="45673" rIns="91346" bIns="45673" numCol="1" anchor="t" anchorCtr="0" compatLnSpc="1"/>
            <a:lstStyle/>
            <a:p>
              <a:pPr defTabSz="685165"/>
              <a:endParaRPr lang="en-IN" sz="1350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900" indent="0" algn="ctr">
              <a:buFontTx/>
              <a:buNone/>
              <a:defRPr/>
            </a:lvl2pPr>
            <a:lvl3pPr marL="685800" indent="0" algn="ctr">
              <a:buFontTx/>
              <a:buNone/>
              <a:defRPr/>
            </a:lvl3pPr>
            <a:lvl4pPr marL="1028700" indent="0" algn="ctr">
              <a:buFontTx/>
              <a:buNone/>
              <a:defRPr/>
            </a:lvl4pPr>
            <a:lvl5pPr marL="1371600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400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50" indent="-171450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100"/>
            </a:lvl2pPr>
            <a:lvl3pPr marL="685800" indent="0">
              <a:buNone/>
              <a:defRPr sz="11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600" lvl="0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500" marR="0" lvl="1" indent="-22860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Blip>
                <a:blip r:embed="rId2"/>
              </a:buBlip>
              <a:defRPr/>
            </a:pPr>
            <a:r>
              <a:rPr lang="en-US"/>
              <a:t>Description</a:t>
            </a:r>
          </a:p>
          <a:p>
            <a:pPr marL="571500" lvl="1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600" lvl="0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500" marR="0" lvl="1" indent="-22860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 panose="020B0604020202020204"/>
              <a:buBlip>
                <a:blip r:embed="rId2"/>
              </a:buBlip>
              <a:defRPr/>
            </a:pPr>
            <a:r>
              <a:rPr lang="en-US"/>
              <a:t>Description</a:t>
            </a:r>
          </a:p>
          <a:p>
            <a:pPr marL="571500" lvl="1" indent="-228600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-1" fmla="*/ 0 w 8732520"/>
              <a:gd name="connsiteY0-2" fmla="*/ 0 h 316232"/>
              <a:gd name="connsiteX1-3" fmla="*/ 564834 w 8732520"/>
              <a:gd name="connsiteY1-4" fmla="*/ 0 h 316232"/>
              <a:gd name="connsiteX2-5" fmla="*/ 8404860 w 8732520"/>
              <a:gd name="connsiteY2-6" fmla="*/ 0 h 316232"/>
              <a:gd name="connsiteX3-7" fmla="*/ 8732520 w 8732520"/>
              <a:gd name="connsiteY3-8" fmla="*/ 0 h 316232"/>
              <a:gd name="connsiteX4-9" fmla="*/ 8495346 w 8732520"/>
              <a:gd name="connsiteY4-10" fmla="*/ 316232 h 316232"/>
              <a:gd name="connsiteX5-11" fmla="*/ 8404860 w 8732520"/>
              <a:gd name="connsiteY5-12" fmla="*/ 316232 h 316232"/>
              <a:gd name="connsiteX6-13" fmla="*/ 327660 w 8732520"/>
              <a:gd name="connsiteY6-14" fmla="*/ 316232 h 316232"/>
              <a:gd name="connsiteX7-15" fmla="*/ 0 w 8732520"/>
              <a:gd name="connsiteY7-16" fmla="*/ 316232 h 316232"/>
              <a:gd name="connsiteX8" fmla="*/ 0 w 8732520"/>
              <a:gd name="connsiteY8" fmla="*/ 0 h 316232"/>
              <a:gd name="connsiteX0-17" fmla="*/ 0 w 8732520"/>
              <a:gd name="connsiteY0-18" fmla="*/ 0 h 316232"/>
              <a:gd name="connsiteX1-19" fmla="*/ 564834 w 8732520"/>
              <a:gd name="connsiteY1-20" fmla="*/ 0 h 316232"/>
              <a:gd name="connsiteX2-21" fmla="*/ 8404860 w 8732520"/>
              <a:gd name="connsiteY2-22" fmla="*/ 0 h 316232"/>
              <a:gd name="connsiteX3-23" fmla="*/ 8732520 w 8732520"/>
              <a:gd name="connsiteY3-24" fmla="*/ 0 h 316232"/>
              <a:gd name="connsiteX4-25" fmla="*/ 8495346 w 8732520"/>
              <a:gd name="connsiteY4-26" fmla="*/ 316232 h 316232"/>
              <a:gd name="connsiteX5-27" fmla="*/ 8404860 w 8732520"/>
              <a:gd name="connsiteY5-28" fmla="*/ 316232 h 316232"/>
              <a:gd name="connsiteX6-29" fmla="*/ 327660 w 8732520"/>
              <a:gd name="connsiteY6-30" fmla="*/ 316232 h 316232"/>
              <a:gd name="connsiteX7-31" fmla="*/ 49070 w 8732520"/>
              <a:gd name="connsiteY7-32" fmla="*/ 316232 h 316232"/>
              <a:gd name="connsiteX8-33" fmla="*/ 0 w 8732520"/>
              <a:gd name="connsiteY8-34" fmla="*/ 0 h 31623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33" y="connsiteY8-34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panose="020F0502020204030204" charset="0"/>
                <a:cs typeface="Calibri" panose="020F0502020204030204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panose="020F0502020204030204" charset="0"/>
                <a:cs typeface="Calibri" panose="020F0502020204030204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panose="020F0502020204030204" charset="0"/>
                <a:cs typeface="Calibri" panose="020F0502020204030204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panose="020F0502020204030204" charset="0"/>
                <a:cs typeface="Calibri" panose="020F0502020204030204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panose="020F0502020204030204" charset="0"/>
                <a:cs typeface="Calibri" panose="020F0502020204030204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400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800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</a:rPr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50" marR="0" lvl="1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50" marR="0" lvl="2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50" marR="0" lvl="3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50" marR="0" lvl="4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50" marR="0" indent="-171450" algn="l" defTabSz="685800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50" marR="0" indent="-171450" algn="l" defTabSz="685800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marR="0" indent="-171450" algn="l" defTabSz="685800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marR="0" indent="-171450" algn="l" defTabSz="685800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marR="0" indent="-171450" algn="l" defTabSz="685800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codez.in/social-media-trends/" TargetMode="External"/><Relationship Id="rId2" Type="http://schemas.openxmlformats.org/officeDocument/2006/relationships/hyperlink" Target="https://acodez.in/e-commerce-trends/" TargetMode="External"/><Relationship Id="rId1" Type="http://schemas.openxmlformats.org/officeDocument/2006/relationships/slideLayout" Target="../slideLayouts/slideLayout37.xml"/><Relationship Id="rId4" Type="http://schemas.openxmlformats.org/officeDocument/2006/relationships/hyperlink" Target="https://acodez.in/evolution-mobile-app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effectLst/>
                <a:latin typeface="Calibri" panose="020F0502020204030204" charset="0"/>
                <a:ea typeface="Times New Roman" panose="02020603050405020304" pitchFamily="18" charset="0"/>
                <a:cs typeface="Calibri" panose="020F0502020204030204" charset="0"/>
              </a:rPr>
              <a:t>Project Highlights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69" y="699065"/>
            <a:ext cx="7786580" cy="1055307"/>
          </a:xfrm>
        </p:spPr>
        <p:txBody>
          <a:bodyPr>
            <a:normAutofit lnSpcReduction="10000"/>
          </a:bodyPr>
          <a:lstStyle/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Calibri" panose="020F0502020204030204" charset="0"/>
                <a:cs typeface="Calibri" panose="020F0502020204030204" charset="0"/>
              </a:rPr>
              <a:t>Project Name : Android ( eCommerce)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charset="0"/>
                <a:ea typeface="Times New Roman" panose="02020603050405020304" pitchFamily="18" charset="0"/>
                <a:cs typeface="Calibri" panose="020F0502020204030204" charset="0"/>
              </a:rPr>
              <a:t>Team Size : 3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charset="0"/>
                <a:ea typeface="Times New Roman" panose="02020603050405020304" pitchFamily="18" charset="0"/>
                <a:cs typeface="Calibri" panose="020F0502020204030204" charset="0"/>
              </a:rPr>
              <a:t>BU Mentor Name : 					Mentor PS#</a:t>
            </a:r>
          </a:p>
          <a:p>
            <a:pPr marL="0" marR="0" indent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effectLst/>
                <a:latin typeface="Calibri" panose="020F0502020204030204" charset="0"/>
                <a:ea typeface="Times New Roman" panose="02020603050405020304" pitchFamily="18" charset="0"/>
                <a:cs typeface="Calibri" panose="020F0502020204030204" charset="0"/>
              </a:rPr>
              <a:t>Team Members Details (Professional Stamp Size Photo with few lines of individual briefing</a:t>
            </a:r>
          </a:p>
        </p:txBody>
      </p:sp>
      <p:sp>
        <p:nvSpPr>
          <p:cNvPr id="14" name="Rectangle: Rounded Corners 13"/>
          <p:cNvSpPr/>
          <p:nvPr/>
        </p:nvSpPr>
        <p:spPr>
          <a:xfrm>
            <a:off x="149088" y="3957723"/>
            <a:ext cx="2431686" cy="99327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Santwana singh</a:t>
            </a: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PS99002451</a:t>
            </a: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Computer science</a:t>
            </a: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C,C++,Java ,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PhP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0" name="Rectangle: Rounded Corners 19"/>
          <p:cNvSpPr/>
          <p:nvPr/>
        </p:nvSpPr>
        <p:spPr>
          <a:xfrm>
            <a:off x="2859288" y="3957724"/>
            <a:ext cx="2434607" cy="99327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Swarnim</a:t>
            </a:r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Shikhar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PS99002521</a:t>
            </a: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 Science and 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Engineering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C++,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Python,java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: Rounded Corners 21"/>
          <p:cNvSpPr/>
          <p:nvPr/>
        </p:nvSpPr>
        <p:spPr>
          <a:xfrm>
            <a:off x="5488207" y="3957725"/>
            <a:ext cx="2452635" cy="91198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Rahul </a:t>
            </a: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Rauniyar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PS99002600</a:t>
            </a:r>
          </a:p>
          <a:p>
            <a:pPr algn="ctr"/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2009MYSSPSB1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b.Tech</a:t>
            </a: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 Computer Science</a:t>
            </a:r>
          </a:p>
          <a:p>
            <a:pPr marR="0" indent="0" algn="ctr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C,C++,Android</a:t>
            </a:r>
            <a:endParaRPr lang="en-US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56248" y="2426635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588053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6095365" y="2414673"/>
            <a:ext cx="1214319" cy="140349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48" y="2420654"/>
            <a:ext cx="1222957" cy="14154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691" y="2410050"/>
            <a:ext cx="1185014" cy="14081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364" y="2410050"/>
            <a:ext cx="1214319" cy="14366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Video Snippet</a:t>
            </a:r>
          </a:p>
        </p:txBody>
      </p:sp>
      <p:pic>
        <p:nvPicPr>
          <p:cNvPr id="4" name="WhatsApp Video 2020-11-06 at 18.19.3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24250" y="666750"/>
            <a:ext cx="2088482" cy="4176964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Future development that can be implemented further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00" dirty="0"/>
              <a:t>The e-commerce industry is growing at an unexpected rate. So, the scope is limitless. This is why experts say that a lot of new </a:t>
            </a:r>
            <a:r>
              <a:rPr lang="en-US" sz="1200" u="sng" dirty="0" err="1">
                <a:hlinkClick r:id="rId2"/>
              </a:rPr>
              <a:t>eCommerce</a:t>
            </a:r>
            <a:r>
              <a:rPr lang="en-US" sz="1200" u="sng" dirty="0">
                <a:hlinkClick r:id="rId2"/>
              </a:rPr>
              <a:t> trends</a:t>
            </a:r>
            <a:r>
              <a:rPr lang="en-US" sz="1200" dirty="0"/>
              <a:t> will be soon seen emerging in the industry. What are these:</a:t>
            </a:r>
          </a:p>
          <a:p>
            <a:r>
              <a:rPr lang="en-US" sz="1200" b="1" dirty="0"/>
              <a:t>Social Media </a:t>
            </a:r>
            <a:r>
              <a:rPr lang="en-US" sz="1200" b="1" dirty="0" smtClean="0"/>
              <a:t>Influence</a:t>
            </a:r>
            <a:r>
              <a:rPr lang="en-US" sz="1200" dirty="0" smtClean="0"/>
              <a:t>: So</a:t>
            </a:r>
            <a:r>
              <a:rPr lang="en-US" sz="1200" dirty="0"/>
              <a:t>, let us decide to get our products across all the </a:t>
            </a:r>
            <a:r>
              <a:rPr lang="en-US" sz="1200" u="sng" dirty="0">
                <a:hlinkClick r:id="rId3"/>
              </a:rPr>
              <a:t>social media</a:t>
            </a:r>
            <a:r>
              <a:rPr lang="en-US" sz="1200" dirty="0"/>
              <a:t> platforms. Some of the social media platforms are already supporting online business.</a:t>
            </a:r>
          </a:p>
          <a:p>
            <a:r>
              <a:rPr lang="en-US" sz="1200" b="1" dirty="0"/>
              <a:t>Mobile </a:t>
            </a:r>
            <a:r>
              <a:rPr lang="en-US" sz="1200" b="1" dirty="0" smtClean="0"/>
              <a:t>Apps</a:t>
            </a:r>
            <a:r>
              <a:rPr lang="en-US" sz="1200" dirty="0" smtClean="0"/>
              <a:t>: By </a:t>
            </a:r>
            <a:r>
              <a:rPr lang="en-US" sz="1200" dirty="0"/>
              <a:t>now, almost all businesses are implementing their businesses across </a:t>
            </a:r>
            <a:r>
              <a:rPr lang="en-US" sz="1200" u="sng" dirty="0">
                <a:hlinkClick r:id="rId4"/>
              </a:rPr>
              <a:t>mobile apps</a:t>
            </a:r>
            <a:r>
              <a:rPr lang="en-US" sz="1200" dirty="0"/>
              <a:t>. This would trigger the e-commerce zone in time.</a:t>
            </a:r>
          </a:p>
          <a:p>
            <a:r>
              <a:rPr lang="en-US" sz="1200" b="1" dirty="0"/>
              <a:t>Google </a:t>
            </a:r>
            <a:r>
              <a:rPr lang="en-US" sz="1200" b="1" dirty="0" smtClean="0"/>
              <a:t>Buttons</a:t>
            </a:r>
            <a:r>
              <a:rPr lang="en-US" sz="1200" dirty="0" smtClean="0"/>
              <a:t>: Soon </a:t>
            </a:r>
            <a:r>
              <a:rPr lang="en-US" sz="1200" dirty="0"/>
              <a:t>Google buttons would further fuel people’s quest for new methods to shop, wherein they can make a purchase with just a click </a:t>
            </a:r>
            <a:r>
              <a:rPr lang="en-US" sz="1200" dirty="0" smtClean="0"/>
              <a:t>    on </a:t>
            </a:r>
            <a:r>
              <a:rPr lang="en-US" sz="1200" dirty="0"/>
              <a:t>this button.</a:t>
            </a:r>
          </a:p>
          <a:p>
            <a:r>
              <a:rPr lang="en-US" sz="1100" b="1" dirty="0"/>
              <a:t>Artificial Intelligence :-</a:t>
            </a:r>
            <a:r>
              <a:rPr lang="en-US" sz="1100" dirty="0"/>
              <a:t> Companies are now able to gather and investigate data in real-time thus facilitating competence and efficiency in the business. Machines itself are assisting businesses by performing all routine tasks, payments in a quick manner. </a:t>
            </a:r>
            <a:r>
              <a:rPr lang="en-US" sz="1100" dirty="0" err="1"/>
              <a:t>Chatbots</a:t>
            </a:r>
            <a:r>
              <a:rPr lang="en-US" sz="1100" dirty="0"/>
              <a:t>, CRM, internet of things are changing e-commerce domain. AI is connecting customers together and reducing efforts</a:t>
            </a:r>
            <a:r>
              <a:rPr lang="en-US" sz="1100" dirty="0" smtClean="0"/>
              <a:t>.</a:t>
            </a:r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>
            <a:fillRect/>
          </a:stretch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90</Words>
  <Application>Microsoft Office PowerPoint</Application>
  <PresentationFormat>On-screen Show (16:9)</PresentationFormat>
  <Paragraphs>29</Paragraphs>
  <Slides>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Times New Roman</vt:lpstr>
      <vt:lpstr>Verdana</vt:lpstr>
      <vt:lpstr>L&amp;T Theme 2</vt:lpstr>
      <vt:lpstr>2_Office Theme</vt:lpstr>
      <vt:lpstr>PowerPoint Presentation</vt:lpstr>
      <vt:lpstr>Project Highlights</vt:lpstr>
      <vt:lpstr>Project Video Snippet</vt:lpstr>
      <vt:lpstr>Future development that can be implemented further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CTEA</cp:lastModifiedBy>
  <cp:revision>138</cp:revision>
  <dcterms:created xsi:type="dcterms:W3CDTF">2020-09-04T19:07:00Z</dcterms:created>
  <dcterms:modified xsi:type="dcterms:W3CDTF">2020-11-07T04:53:21Z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0x010100EE49C3B21729434C834F03C10CFD3EE7</vt:lpwstr>
  </property>
  <property fmtid="{D5CDD505-2E9C-101B-9397-08002B2CF9AE}" pid="10" name="KSOProductBuildVer">
    <vt:lpwstr>1033-11.2.0.9739</vt:lpwstr>
  </property>
</Properties>
</file>

<file path=docProps/thumbnail.jpeg>
</file>